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84" r:id="rId6"/>
    <p:sldId id="266" r:id="rId7"/>
    <p:sldId id="262" r:id="rId8"/>
    <p:sldId id="264" r:id="rId9"/>
    <p:sldId id="263" r:id="rId10"/>
    <p:sldId id="267" r:id="rId11"/>
    <p:sldId id="265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8" r:id="rId21"/>
    <p:sldId id="279" r:id="rId22"/>
    <p:sldId id="281" r:id="rId23"/>
    <p:sldId id="280" r:id="rId24"/>
    <p:sldId id="277" r:id="rId25"/>
    <p:sldId id="282" r:id="rId26"/>
    <p:sldId id="285" r:id="rId27"/>
    <p:sldId id="286" r:id="rId28"/>
    <p:sldId id="287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76789-F79D-AF24-4682-EE0B1300F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03E98-73D4-6713-C6AF-9167FC028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223F3-BCBA-BC76-D0AA-294D65073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61BF-DC5B-4ABD-BC80-5FE60D6F3093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B5273-5515-3AE6-5720-4F25C622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EDACD-9CF0-9B2B-D7E2-E2D625D97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F982-0BC5-443C-8A82-FD945673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80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291F-0D79-4378-34C1-AF7EE3DB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A1C59-0B8B-4363-3E5B-ADC609FE5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D46FC-6D01-8EF9-E613-2AFA8F3CD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61BF-DC5B-4ABD-BC80-5FE60D6F3093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4C04E-046A-687A-79E5-5D12436A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97292-63F2-E8E1-AB0E-25E08F26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F982-0BC5-443C-8A82-FD945673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47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34A33-582E-2F14-0A39-FC423861A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A2C4C-7F90-0383-BA76-4355178BC6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C9688-020B-3F6B-2F1E-D3685C6B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61BF-DC5B-4ABD-BC80-5FE60D6F3093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8D2A0-AB4F-FB26-D566-3DF8D467B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90B2D-CAAF-FE36-C48F-CE1F9CFB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F982-0BC5-443C-8A82-FD945673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63AF0-BADB-38CD-1390-EACBABDE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2CE86-C3C1-F0A6-7F6E-0CD2439A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DBE92-92D3-4668-BA0C-474C06E74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61BF-DC5B-4ABD-BC80-5FE60D6F3093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3348B-AD0B-689C-A675-5E2EF09D4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19DFF-246F-8481-2E20-84696BC3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F982-0BC5-443C-8A82-FD945673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6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E945D-19D7-6ADB-4F1D-0A764E178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6D17F-BED6-A2D5-A5EB-9A9ABAE29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6F905-6AE7-6129-AB26-5C2AF3225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61BF-DC5B-4ABD-BC80-5FE60D6F3093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21ADE-4151-D13D-ADAF-F6B5C9FE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3C8DA-E54D-C099-53B5-3CD1FBC3E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F982-0BC5-443C-8A82-FD945673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3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8763-49DB-2997-52D2-B96391DB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71A41-894A-EA15-8B55-99CEF4934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25FB8-0902-01DD-BEDC-27B9DFD14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067E4F-F3CE-6F23-1B91-E03F9DDE5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61BF-DC5B-4ABD-BC80-5FE60D6F3093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CAC12-0343-8CD5-4E58-C19C5CE9B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E84F6-2C54-C64C-E173-73B1C841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F982-0BC5-443C-8A82-FD945673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52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0012-E028-68A7-C0CC-BFBD28776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498EA-35EE-138B-16B7-D1B36CB32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04420-5BE7-DD98-311E-4B5A915BD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A7182D-9580-E917-4D40-F2F53674B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D5741-C3F4-85AE-C5D0-E3542F187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4122B0-0258-7D6A-7FE9-60BAC1612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61BF-DC5B-4ABD-BC80-5FE60D6F3093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350558-D3C1-A80C-3A8A-3905A216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C2E475-0DB2-C9E8-F7B9-FF7ABAF2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F982-0BC5-443C-8A82-FD945673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4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75378-AB7F-7F1C-7032-9D3ED424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2FE76-181E-5FF4-E064-2352E7741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61BF-DC5B-4ABD-BC80-5FE60D6F3093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24A5C-BC4B-A342-1752-9E8882DDF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AE3-1431-1C3D-6213-3D89C807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F982-0BC5-443C-8A82-FD945673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7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0FDE9B-234D-D3F4-C05B-CB42CB47C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61BF-DC5B-4ABD-BC80-5FE60D6F3093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3C3E4-0D6B-B6FF-D2C9-F97EB6ACF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E6AFD-CC82-4DA7-C96E-BF7B0D7E3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F982-0BC5-443C-8A82-FD945673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7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2C9CF-8862-FAD0-573F-7E05A499A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E52EF-7C14-6FF7-0336-F4AC4B7E7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4995B-ADB2-269C-0E3C-5DA68904C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954A3-BB3C-E4B8-AFEA-2093BD37A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61BF-DC5B-4ABD-BC80-5FE60D6F3093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CADE6D-77D5-07FD-E025-128BEE549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8E6A1-CFB7-8A24-046F-615D8CD9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F982-0BC5-443C-8A82-FD945673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34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3F264-A368-02B8-B910-DD83D2D3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600C84-537B-B951-DCF7-1C429D7302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D7DCCB-B837-88DF-45E4-E2AAC1701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F90A69-70B1-7059-67EA-0CCA7AB8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61BF-DC5B-4ABD-BC80-5FE60D6F3093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B5658-9B06-6591-785A-3205121E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57DAB-BD87-F698-5FDF-F78BEEBE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F982-0BC5-443C-8A82-FD945673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1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81E1A9-A7B8-1514-6D3B-C494D74DA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B8021-0F84-2198-551F-88841910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FC1A7-DABA-9EB9-5B24-CDE9B06CFF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61BF-DC5B-4ABD-BC80-5FE60D6F3093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2B72E-0627-9791-6CAF-3F6B80E60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6771B-F9C4-2839-0C86-DCCF01792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0F982-0BC5-443C-8A82-FD945673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0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4D17-4B9A-A990-348C-1457B9D27A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Search - CBIR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B1FEE-EBAA-98DB-7637-62BFA139AA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performance and accuracy of different Image Search Techniques </a:t>
            </a:r>
          </a:p>
          <a:p>
            <a:r>
              <a:rPr lang="en-US" dirty="0"/>
              <a:t>Yasser Amr Salem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6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3B6DB-B5DD-7D04-B7A4-7712E1C9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lang="en-US" dirty="0"/>
              <a:t>Scores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F79C76-9FB0-0E40-1D72-71A462FFA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55" y="812912"/>
            <a:ext cx="9875259" cy="19503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A4256-61AB-E63B-83BE-CADAC0580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779" y="3884452"/>
            <a:ext cx="5723021" cy="23987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Precision at 1: </a:t>
            </a:r>
            <a:r>
              <a:rPr lang="en-US" sz="2000" dirty="0">
                <a:solidFill>
                  <a:srgbClr val="FF0000"/>
                </a:solidFill>
              </a:rPr>
              <a:t>1.0</a:t>
            </a:r>
          </a:p>
          <a:p>
            <a:r>
              <a:rPr lang="en-US" sz="2000" dirty="0"/>
              <a:t>Precision at 10:</a:t>
            </a:r>
            <a:r>
              <a:rPr lang="en-US" sz="2000" dirty="0">
                <a:solidFill>
                  <a:srgbClr val="FF0000"/>
                </a:solidFill>
              </a:rPr>
              <a:t> 1.0</a:t>
            </a:r>
            <a:endParaRPr lang="en-US" sz="2000" dirty="0"/>
          </a:p>
          <a:p>
            <a:r>
              <a:rPr lang="en-US" sz="2000" dirty="0"/>
              <a:t>Retrieval time: </a:t>
            </a:r>
            <a:r>
              <a:rPr lang="en-US" sz="2000" dirty="0">
                <a:solidFill>
                  <a:srgbClr val="FF0000"/>
                </a:solidFill>
              </a:rPr>
              <a:t>0.18139869583413956 seconds</a:t>
            </a:r>
          </a:p>
        </p:txBody>
      </p:sp>
    </p:spTree>
    <p:extLst>
      <p:ext uri="{BB962C8B-B14F-4D97-AF65-F5344CB8AC3E}">
        <p14:creationId xmlns:p14="http://schemas.microsoft.com/office/powerpoint/2010/main" val="227461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B12EE-7D4A-90E3-52EC-7FCF5A586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Evaluation: </a:t>
            </a:r>
            <a:br>
              <a:rPr lang="en-US" sz="7200" dirty="0"/>
            </a:br>
            <a:r>
              <a:rPr lang="en-US" sz="4400" dirty="0"/>
              <a:t>Local Binary Patterns (LBP)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44669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7E6111-F86A-E2FF-D5E0-3384EF512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47" y="321734"/>
            <a:ext cx="4336074" cy="2905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8C7681-FCAF-3D8B-7869-B6C70E4CD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641118"/>
            <a:ext cx="5426764" cy="274051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5EB80-CEBC-CEA2-E550-4872C7D84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705" y="321734"/>
            <a:ext cx="4203421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53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D954B-5B2C-9B8C-329B-574FC3050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06" y="321734"/>
            <a:ext cx="4303955" cy="2905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A1C9E-E94B-AB5C-2960-191512109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654685"/>
            <a:ext cx="5426764" cy="27133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D6588-ECBA-7826-3EAA-F0C1ABFD2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199556"/>
            <a:ext cx="5426764" cy="43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17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3B6DB-B5DD-7D04-B7A4-7712E1C9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US" dirty="0"/>
              <a:t>Scores 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E393C-5EA5-8997-8E56-1372D2499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177564"/>
            <a:ext cx="10872172" cy="201135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A4256-61AB-E63B-83BE-CADAC0580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/>
          </a:bodyPr>
          <a:lstStyle/>
          <a:p>
            <a:r>
              <a:rPr lang="en-US" dirty="0"/>
              <a:t>Precision at 1: </a:t>
            </a:r>
            <a:r>
              <a:rPr lang="en-US" dirty="0">
                <a:solidFill>
                  <a:srgbClr val="FF0000"/>
                </a:solidFill>
              </a:rPr>
              <a:t>1.0</a:t>
            </a:r>
          </a:p>
          <a:p>
            <a:r>
              <a:rPr lang="en-US" dirty="0"/>
              <a:t>Precision at 10</a:t>
            </a:r>
            <a:r>
              <a:rPr lang="en-US" dirty="0">
                <a:solidFill>
                  <a:srgbClr val="FF0000"/>
                </a:solidFill>
              </a:rPr>
              <a:t>: 1.0</a:t>
            </a:r>
          </a:p>
          <a:p>
            <a:r>
              <a:rPr lang="en-US" dirty="0"/>
              <a:t>Retrieval time: </a:t>
            </a:r>
            <a:r>
              <a:rPr lang="en-US" dirty="0">
                <a:solidFill>
                  <a:srgbClr val="FF0000"/>
                </a:solidFill>
              </a:rPr>
              <a:t>0.218467316 seconds</a:t>
            </a:r>
          </a:p>
        </p:txBody>
      </p:sp>
    </p:spTree>
    <p:extLst>
      <p:ext uri="{BB962C8B-B14F-4D97-AF65-F5344CB8AC3E}">
        <p14:creationId xmlns:p14="http://schemas.microsoft.com/office/powerpoint/2010/main" val="1443418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B12EE-7D4A-90E3-52EC-7FCF5A586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Evaluation: </a:t>
            </a:r>
            <a:br>
              <a:rPr lang="en-US" sz="7200" dirty="0"/>
            </a:br>
            <a:r>
              <a:rPr lang="en-US" sz="4400" dirty="0"/>
              <a:t>Histogram of Oriented Gradients (HOG)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4544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196443-8216-4D4B-E1EC-3FEF28A15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52" y="321734"/>
            <a:ext cx="4521664" cy="2905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7AA1AA-D5DC-4AB2-28BB-ACDB8F352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6" y="3631096"/>
            <a:ext cx="5334414" cy="27605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AF910-B65E-4B40-1C27-4B328E705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043537"/>
            <a:ext cx="5426764" cy="462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97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D215C0-C087-6EF8-A623-E2882F08B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19" y="321734"/>
            <a:ext cx="4557130" cy="2905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270D6-83A7-9E19-85CF-6C20FE69D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53" y="3631096"/>
            <a:ext cx="5386459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DDD55-064C-F1A5-6D41-4619FF43C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403060"/>
            <a:ext cx="5426764" cy="39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36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3B6DB-B5DD-7D04-B7A4-7712E1C9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lang="en-US" dirty="0"/>
              <a:t>Scores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B578F-5B2A-3083-C93A-6EFB43CF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55" y="714160"/>
            <a:ext cx="9875259" cy="21478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A4256-61AB-E63B-83BE-CADAC0580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779" y="3884452"/>
            <a:ext cx="5723021" cy="23987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Precision at 1: </a:t>
            </a:r>
            <a:r>
              <a:rPr lang="en-US" sz="2000" dirty="0">
                <a:solidFill>
                  <a:srgbClr val="FF0000"/>
                </a:solidFill>
              </a:rPr>
              <a:t>255/ total Images</a:t>
            </a:r>
          </a:p>
          <a:p>
            <a:r>
              <a:rPr lang="en-US" sz="2000" dirty="0"/>
              <a:t>Precision at 10:  </a:t>
            </a:r>
            <a:r>
              <a:rPr lang="en-US" sz="2000" dirty="0">
                <a:solidFill>
                  <a:srgbClr val="FF0000"/>
                </a:solidFill>
              </a:rPr>
              <a:t>0.0398936170212766</a:t>
            </a:r>
          </a:p>
          <a:p>
            <a:r>
              <a:rPr lang="en-US" sz="2000" dirty="0"/>
              <a:t>Retrieval time: </a:t>
            </a:r>
            <a:r>
              <a:rPr lang="en-US" sz="2000" dirty="0">
                <a:solidFill>
                  <a:srgbClr val="FF0000"/>
                </a:solidFill>
              </a:rPr>
              <a:t>1.5212375732178385 seconds</a:t>
            </a:r>
          </a:p>
        </p:txBody>
      </p:sp>
    </p:spTree>
    <p:extLst>
      <p:ext uri="{BB962C8B-B14F-4D97-AF65-F5344CB8AC3E}">
        <p14:creationId xmlns:p14="http://schemas.microsoft.com/office/powerpoint/2010/main" val="1326129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B12EE-7D4A-90E3-52EC-7FCF5A586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Evaluation: </a:t>
            </a:r>
            <a:br>
              <a:rPr lang="en-US" sz="7200" dirty="0"/>
            </a:br>
            <a:r>
              <a:rPr lang="en-US" sz="4400" dirty="0" err="1"/>
              <a:t>ResNet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7441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E171-C95E-9565-BF3D-78525DCF3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Chart of how the code goes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D5746F-7319-41D8-27A1-FB130371014C}"/>
              </a:ext>
            </a:extLst>
          </p:cNvPr>
          <p:cNvSpPr/>
          <p:nvPr/>
        </p:nvSpPr>
        <p:spPr>
          <a:xfrm>
            <a:off x="1431985" y="2385204"/>
            <a:ext cx="1871932" cy="10437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Features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45099BC-285E-FFBB-9CFB-8FE326711D99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3303917" y="2907102"/>
            <a:ext cx="738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BF8B5E4-00FB-DC84-259A-BABE5ACAA32F}"/>
              </a:ext>
            </a:extLst>
          </p:cNvPr>
          <p:cNvSpPr/>
          <p:nvPr/>
        </p:nvSpPr>
        <p:spPr>
          <a:xfrm>
            <a:off x="7881666" y="2385204"/>
            <a:ext cx="2944483" cy="10437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query Image Feature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A484BFB-6EF7-3325-B67D-0268389D57C9}"/>
              </a:ext>
            </a:extLst>
          </p:cNvPr>
          <p:cNvCxnSpPr/>
          <p:nvPr/>
        </p:nvCxnSpPr>
        <p:spPr>
          <a:xfrm>
            <a:off x="7142671" y="2907102"/>
            <a:ext cx="738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C3F6ADC-2026-0D42-6377-01B71E0240DE}"/>
              </a:ext>
            </a:extLst>
          </p:cNvPr>
          <p:cNvSpPr/>
          <p:nvPr/>
        </p:nvSpPr>
        <p:spPr>
          <a:xfrm>
            <a:off x="4042913" y="2385204"/>
            <a:ext cx="3099758" cy="10437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 CSV</a:t>
            </a:r>
          </a:p>
          <a:p>
            <a:pPr algn="ctr"/>
            <a:r>
              <a:rPr lang="en-US" dirty="0" err="1"/>
              <a:t>ImageName</a:t>
            </a:r>
            <a:r>
              <a:rPr lang="en-US" dirty="0"/>
              <a:t>, </a:t>
            </a:r>
            <a:r>
              <a:rPr lang="en-US" dirty="0" err="1"/>
              <a:t>FeatureVector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41B9173-53AB-1FEB-C2A9-95408B87D051}"/>
              </a:ext>
            </a:extLst>
          </p:cNvPr>
          <p:cNvCxnSpPr>
            <a:cxnSpLocks/>
          </p:cNvCxnSpPr>
          <p:nvPr/>
        </p:nvCxnSpPr>
        <p:spPr>
          <a:xfrm>
            <a:off x="9316528" y="3429000"/>
            <a:ext cx="0" cy="569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C7C6DB66-EBD2-4291-C8D9-1E2550828C11}"/>
              </a:ext>
            </a:extLst>
          </p:cNvPr>
          <p:cNvSpPr/>
          <p:nvPr/>
        </p:nvSpPr>
        <p:spPr>
          <a:xfrm>
            <a:off x="7881666" y="3998117"/>
            <a:ext cx="2944483" cy="10437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distance between query image and all images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C92F8B3-C15D-A227-8C79-971AF7B333A0}"/>
              </a:ext>
            </a:extLst>
          </p:cNvPr>
          <p:cNvCxnSpPr>
            <a:cxnSpLocks/>
            <a:stCxn id="49" idx="1"/>
            <a:endCxn id="51" idx="3"/>
          </p:cNvCxnSpPr>
          <p:nvPr/>
        </p:nvCxnSpPr>
        <p:spPr>
          <a:xfrm flipH="1">
            <a:off x="7190115" y="4520015"/>
            <a:ext cx="69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9ABC773-F8D8-89D6-9FE4-2010BE515841}"/>
              </a:ext>
            </a:extLst>
          </p:cNvPr>
          <p:cNvSpPr/>
          <p:nvPr/>
        </p:nvSpPr>
        <p:spPr>
          <a:xfrm>
            <a:off x="4090357" y="3998117"/>
            <a:ext cx="3099758" cy="10437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top 5 closest images </a:t>
            </a:r>
          </a:p>
          <a:p>
            <a:pPr algn="ctr"/>
            <a:r>
              <a:rPr lang="en-US" dirty="0"/>
              <a:t>Euclidean and </a:t>
            </a:r>
            <a:r>
              <a:rPr lang="en-US" dirty="0" err="1"/>
              <a:t>Cosin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30D9BA3-4E7E-B05C-F5D5-D49036216823}"/>
              </a:ext>
            </a:extLst>
          </p:cNvPr>
          <p:cNvSpPr/>
          <p:nvPr/>
        </p:nvSpPr>
        <p:spPr>
          <a:xfrm>
            <a:off x="1431985" y="3998117"/>
            <a:ext cx="1871932" cy="10437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 Images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734BD1D-5D33-C968-6F31-6FD6B813C43E}"/>
              </a:ext>
            </a:extLst>
          </p:cNvPr>
          <p:cNvCxnSpPr>
            <a:cxnSpLocks/>
          </p:cNvCxnSpPr>
          <p:nvPr/>
        </p:nvCxnSpPr>
        <p:spPr>
          <a:xfrm flipH="1">
            <a:off x="3303917" y="4521452"/>
            <a:ext cx="786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077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pider on a web&#10;&#10;Description automatically generated">
            <a:extLst>
              <a:ext uri="{FF2B5EF4-FFF2-40B4-BE49-F238E27FC236}">
                <a16:creationId xmlns:a16="http://schemas.microsoft.com/office/drawing/2014/main" id="{4F554476-A0AA-714C-731F-8F93CFB1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04" y="321734"/>
            <a:ext cx="3993360" cy="2905170"/>
          </a:xfrm>
          <a:prstGeom prst="rect">
            <a:avLst/>
          </a:prstGeom>
        </p:spPr>
      </p:pic>
      <p:pic>
        <p:nvPicPr>
          <p:cNvPr id="9" name="Picture 8" descr="A collage of images of different patterns&#10;&#10;Description automatically generated">
            <a:extLst>
              <a:ext uri="{FF2B5EF4-FFF2-40B4-BE49-F238E27FC236}">
                <a16:creationId xmlns:a16="http://schemas.microsoft.com/office/drawing/2014/main" id="{3511F47D-F407-40F6-D41F-8F2916F79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28" y="3631096"/>
            <a:ext cx="5360310" cy="27605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0B9A988F-A203-49E2-6C98-AE0DA6381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348793"/>
            <a:ext cx="5426764" cy="401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0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3B6DB-B5DD-7D04-B7A4-7712E1C9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lang="en-US" dirty="0"/>
              <a:t>Scores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D20A6-7D0D-8D54-499A-DF0F88EC1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55" y="701815"/>
            <a:ext cx="9875259" cy="21725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A4256-61AB-E63B-83BE-CADAC0580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779" y="3884452"/>
            <a:ext cx="5723021" cy="23987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Precision at 1: </a:t>
            </a:r>
            <a:r>
              <a:rPr lang="en-US" sz="2000" dirty="0">
                <a:solidFill>
                  <a:srgbClr val="FF0000"/>
                </a:solidFill>
              </a:rPr>
              <a:t>120 / total Images</a:t>
            </a:r>
          </a:p>
          <a:p>
            <a:r>
              <a:rPr lang="en-US" sz="2000" dirty="0"/>
              <a:t>Precision at 10: </a:t>
            </a:r>
            <a:r>
              <a:rPr lang="en-US" sz="2000" dirty="0">
                <a:solidFill>
                  <a:srgbClr val="FF0000"/>
                </a:solidFill>
              </a:rPr>
              <a:t>0.02127659574468085</a:t>
            </a:r>
          </a:p>
          <a:p>
            <a:r>
              <a:rPr lang="en-US" sz="2000" dirty="0"/>
              <a:t>Retrieval time: </a:t>
            </a:r>
            <a:r>
              <a:rPr lang="en-US" sz="2000" dirty="0">
                <a:solidFill>
                  <a:srgbClr val="FF0000"/>
                </a:solidFill>
              </a:rPr>
              <a:t>1.4561100911164115 seconds</a:t>
            </a:r>
          </a:p>
        </p:txBody>
      </p:sp>
    </p:spTree>
    <p:extLst>
      <p:ext uri="{BB962C8B-B14F-4D97-AF65-F5344CB8AC3E}">
        <p14:creationId xmlns:p14="http://schemas.microsoft.com/office/powerpoint/2010/main" val="3920401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B12EE-7D4A-90E3-52EC-7FCF5A586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7E04C-2960-82CE-C85B-2B2BCCE01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99" y="2531104"/>
            <a:ext cx="11816401" cy="1071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E5EE62-D423-982F-C18C-00FD6AFD7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754" y="4411671"/>
            <a:ext cx="7840489" cy="107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05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B12EE-7D4A-90E3-52EC-7FCF5A586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Evaluation: </a:t>
            </a:r>
            <a:br>
              <a:rPr lang="en-US" sz="7200" dirty="0"/>
            </a:br>
            <a:r>
              <a:rPr lang="en-US" sz="4400" dirty="0"/>
              <a:t>Feature</a:t>
            </a:r>
            <a:r>
              <a:rPr lang="en-US" dirty="0"/>
              <a:t> </a:t>
            </a:r>
            <a:r>
              <a:rPr lang="en-US" sz="4400" dirty="0"/>
              <a:t>Combination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7142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93725D-C702-6E66-BB3C-F6B8120A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97" y="321734"/>
            <a:ext cx="4762573" cy="2905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B84E1-CA24-93E0-2AFA-747967865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647901"/>
            <a:ext cx="5426764" cy="27269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49549-6741-35F4-35E2-B3BF19958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724715"/>
            <a:ext cx="5426764" cy="526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81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B12EE-7D4A-90E3-52EC-7FCF5A586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Text as a Feature:</a:t>
            </a:r>
            <a:br>
              <a:rPr lang="en-US" sz="4800" dirty="0"/>
            </a:br>
            <a:r>
              <a:rPr lang="en-US" sz="4800" dirty="0"/>
              <a:t>Clip-</a:t>
            </a:r>
            <a:r>
              <a:rPr lang="en-US" sz="4800" dirty="0" err="1"/>
              <a:t>retrival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677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FF6D3-B949-759E-83F9-C5FCCCA96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36540-38C4-CCB1-A036-439DFBF56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like all the previous techniques, in this technique we also extract a feature vector for each image.</a:t>
            </a:r>
          </a:p>
          <a:p>
            <a:r>
              <a:rPr lang="en-US" dirty="0"/>
              <a:t>The difference is, the feature vector is extracted from the CLIP pretrained model, which is used to describe what is seen in an image.</a:t>
            </a:r>
          </a:p>
          <a:p>
            <a:r>
              <a:rPr lang="en-US" dirty="0"/>
              <a:t>This is one of the unique approaches in image search it Focuses on the semantic point of view of the image </a:t>
            </a:r>
          </a:p>
        </p:txBody>
      </p:sp>
    </p:spTree>
    <p:extLst>
      <p:ext uri="{BB962C8B-B14F-4D97-AF65-F5344CB8AC3E}">
        <p14:creationId xmlns:p14="http://schemas.microsoft.com/office/powerpoint/2010/main" val="4167595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1876F0-9D1D-27EF-B3F6-D9DF3B216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60" y="1123527"/>
            <a:ext cx="3419063" cy="4604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BF6684E-F741-2099-F6C9-B3B18D1B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214386"/>
            <a:ext cx="3537345" cy="242308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3FA5070-F340-0D44-3635-93DF5188B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923517"/>
            <a:ext cx="3517120" cy="3004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7FFE83-1EFA-1951-0811-AF4769B84BB9}"/>
              </a:ext>
            </a:extLst>
          </p:cNvPr>
          <p:cNvSpPr txBox="1"/>
          <p:nvPr/>
        </p:nvSpPr>
        <p:spPr>
          <a:xfrm>
            <a:off x="1714760" y="171450"/>
            <a:ext cx="9724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Searching for an Image using a string </a:t>
            </a:r>
          </a:p>
        </p:txBody>
      </p:sp>
    </p:spTree>
    <p:extLst>
      <p:ext uri="{BB962C8B-B14F-4D97-AF65-F5344CB8AC3E}">
        <p14:creationId xmlns:p14="http://schemas.microsoft.com/office/powerpoint/2010/main" val="3376425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">
            <a:extLst>
              <a:ext uri="{FF2B5EF4-FFF2-40B4-BE49-F238E27FC236}">
                <a16:creationId xmlns:a16="http://schemas.microsoft.com/office/drawing/2014/main" id="{67A5186C-3438-4D83-A03D-BD8A5E2D4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86EEC09-CF35-5E16-9984-3D340705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2295971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0C89C-D2F2-754B-5F8A-501099977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700" y="233992"/>
            <a:ext cx="10118598" cy="15573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Searching for an image using an image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04D217-21EF-18BE-6341-DEB33DB6C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05" y="1707775"/>
            <a:ext cx="2377256" cy="5036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0083D2-A580-1435-A9BB-F5653E96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208" y="1707775"/>
            <a:ext cx="2377255" cy="5036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981D65-26BF-8678-7B65-62BD7DFBA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525" y="1707775"/>
            <a:ext cx="2868961" cy="5036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DF196-7119-C5A5-2C8D-EAABC02AD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8262" y="1791329"/>
            <a:ext cx="2868961" cy="49526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47405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FA0BB4-3E45-727E-A95F-5C0151A45D64}"/>
              </a:ext>
            </a:extLst>
          </p:cNvPr>
          <p:cNvSpPr txBox="1"/>
          <p:nvPr/>
        </p:nvSpPr>
        <p:spPr>
          <a:xfrm>
            <a:off x="2668078" y="3157594"/>
            <a:ext cx="6855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https://huggingface.co/spaces/marcelcastrobr/CLIP-image-search</a:t>
            </a:r>
          </a:p>
        </p:txBody>
      </p:sp>
    </p:spTree>
    <p:extLst>
      <p:ext uri="{BB962C8B-B14F-4D97-AF65-F5344CB8AC3E}">
        <p14:creationId xmlns:p14="http://schemas.microsoft.com/office/powerpoint/2010/main" val="1973746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5F8DA-BEF3-8F98-CD18-B56F35C72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different Approaches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A9B8B-8D28-F8F2-9CD8-6F4FF1ACF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Feature Extraction</a:t>
            </a:r>
          </a:p>
          <a:p>
            <a:pPr lvl="1"/>
            <a:r>
              <a:rPr lang="en-US" dirty="0"/>
              <a:t>Color Histograms</a:t>
            </a:r>
          </a:p>
          <a:p>
            <a:pPr lvl="1"/>
            <a:r>
              <a:rPr lang="en-US" dirty="0"/>
              <a:t>Local Binary Patterns (LBP)</a:t>
            </a:r>
          </a:p>
          <a:p>
            <a:pPr lvl="1"/>
            <a:r>
              <a:rPr lang="en-US" dirty="0"/>
              <a:t>Histogram of Oriented Gradients (HOG)	</a:t>
            </a:r>
          </a:p>
          <a:p>
            <a:pPr lvl="1"/>
            <a:endParaRPr lang="en-US" dirty="0"/>
          </a:p>
          <a:p>
            <a:r>
              <a:rPr lang="en-US" dirty="0"/>
              <a:t>Deep Feature Extraction</a:t>
            </a:r>
          </a:p>
          <a:p>
            <a:pPr lvl="1"/>
            <a:r>
              <a:rPr lang="en-US" dirty="0" err="1"/>
              <a:t>ResNet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Text as a Feature	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856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C977-3912-7897-D4B9-2631D71A4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Encountering Problems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25956-1305-D7A7-C2BE-33E98DFD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6975744" cy="823912"/>
          </a:xfrm>
        </p:spPr>
        <p:txBody>
          <a:bodyPr/>
          <a:lstStyle/>
          <a:p>
            <a:r>
              <a:rPr lang="en-US" dirty="0"/>
              <a:t>SIFT (Scale-Invariant Feature Transform)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345137-8E31-3A5E-871C-CABE3B1176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ORB (Oriented FAST and Rotated BRIEF)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15C695-9351-2D3D-1CEB-33B400E1D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6612" y="3226279"/>
            <a:ext cx="10518776" cy="296338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problem in both these approaches is that it’s not contestant</a:t>
            </a:r>
          </a:p>
          <a:p>
            <a:pPr marL="0" indent="0" algn="ctr">
              <a:buNone/>
            </a:pPr>
            <a:r>
              <a:rPr lang="en-US" dirty="0"/>
              <a:t>2 problems were encountered while using these approaches:</a:t>
            </a:r>
          </a:p>
          <a:p>
            <a:pPr algn="ctr"/>
            <a:r>
              <a:rPr lang="en-US" dirty="0"/>
              <a:t>Not all Images have extract the same number of key points</a:t>
            </a:r>
          </a:p>
          <a:p>
            <a:pPr algn="ctr"/>
            <a:r>
              <a:rPr lang="en-US" dirty="0"/>
              <a:t>Sometimes there might be no key points detected in the image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84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91E20-7864-BA97-574B-B4A5F8E04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key attribute (used in accuracy evaluation) for each image is </a:t>
            </a:r>
            <a:r>
              <a:rPr lang="en-US" dirty="0" err="1"/>
              <a:t>obtainedfrom</a:t>
            </a:r>
            <a:r>
              <a:rPr lang="en-US" dirty="0"/>
              <a:t> the folder in which the image belongs, and can also be identified </a:t>
            </a:r>
            <a:r>
              <a:rPr lang="en-US" dirty="0" err="1"/>
              <a:t>fromthe</a:t>
            </a:r>
            <a:r>
              <a:rPr lang="en-US" dirty="0"/>
              <a:t> filename -- &lt;</a:t>
            </a:r>
            <a:r>
              <a:rPr lang="en-US" dirty="0" err="1"/>
              <a:t>categ_name</a:t>
            </a:r>
            <a:r>
              <a:rPr lang="en-US" dirty="0"/>
              <a:t>&gt;/&lt;</a:t>
            </a:r>
            <a:r>
              <a:rPr lang="en-US" dirty="0" err="1"/>
              <a:t>categ_name</a:t>
            </a:r>
            <a:r>
              <a:rPr lang="en-US" dirty="0"/>
              <a:t>&gt;_XXXX.jpg.</a:t>
            </a:r>
          </a:p>
        </p:txBody>
      </p:sp>
    </p:spTree>
    <p:extLst>
      <p:ext uri="{BB962C8B-B14F-4D97-AF65-F5344CB8AC3E}">
        <p14:creationId xmlns:p14="http://schemas.microsoft.com/office/powerpoint/2010/main" val="204540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B12EE-7D4A-90E3-52EC-7FCF5A586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Evaluation: </a:t>
            </a:r>
            <a:br>
              <a:rPr lang="en-US" sz="7200" dirty="0"/>
            </a:b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Color Histogram</a:t>
            </a:r>
          </a:p>
        </p:txBody>
      </p:sp>
    </p:spTree>
    <p:extLst>
      <p:ext uri="{BB962C8B-B14F-4D97-AF65-F5344CB8AC3E}">
        <p14:creationId xmlns:p14="http://schemas.microsoft.com/office/powerpoint/2010/main" val="3553467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94586A-E64D-A829-C3CB-372D28000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5" y="321734"/>
            <a:ext cx="4165118" cy="2905170"/>
          </a:xfrm>
          <a:prstGeom prst="rect">
            <a:avLst/>
          </a:prstGeom>
        </p:spPr>
      </p:pic>
      <p:pic>
        <p:nvPicPr>
          <p:cNvPr id="18" name="Picture 17" descr="A graph showing a chocolate covered cookie with sprinkles&#10;&#10;Description automatically generated">
            <a:extLst>
              <a:ext uri="{FF2B5EF4-FFF2-40B4-BE49-F238E27FC236}">
                <a16:creationId xmlns:a16="http://schemas.microsoft.com/office/drawing/2014/main" id="{183CEE3C-0AD8-79C5-3D51-EFB54FEB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831055"/>
            <a:ext cx="5426764" cy="23606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2343378E-7244-C7DA-4564-F1C256445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08034" y="1253824"/>
            <a:ext cx="5426764" cy="42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0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8F3851-D175-8444-82DD-A2995D4C0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88" y="321734"/>
            <a:ext cx="4210391" cy="2905170"/>
          </a:xfrm>
          <a:prstGeom prst="rect">
            <a:avLst/>
          </a:prstGeom>
        </p:spPr>
      </p:pic>
      <p:pic>
        <p:nvPicPr>
          <p:cNvPr id="6" name="Picture 5" descr="A close-up of a graph&#10;&#10;Description automatically generated">
            <a:extLst>
              <a:ext uri="{FF2B5EF4-FFF2-40B4-BE49-F238E27FC236}">
                <a16:creationId xmlns:a16="http://schemas.microsoft.com/office/drawing/2014/main" id="{A0BAB6D5-0E3C-FBF8-ECF2-93ED5BDB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851405"/>
            <a:ext cx="5426764" cy="23199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EADA1C36-BF7A-86BB-EFF4-961BBF810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247041"/>
            <a:ext cx="5426764" cy="421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83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E0164B-7641-3856-63D7-AB6D24AD4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22" y="321734"/>
            <a:ext cx="4241123" cy="2905170"/>
          </a:xfrm>
          <a:prstGeom prst="rect">
            <a:avLst/>
          </a:prstGeom>
        </p:spPr>
      </p:pic>
      <p:pic>
        <p:nvPicPr>
          <p:cNvPr id="3" name="Picture 2" descr="A graph and a diagram&#10;&#10;Description automatically generated">
            <a:extLst>
              <a:ext uri="{FF2B5EF4-FFF2-40B4-BE49-F238E27FC236}">
                <a16:creationId xmlns:a16="http://schemas.microsoft.com/office/drawing/2014/main" id="{EB860242-E25D-55AD-ABEA-7132A8C9A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885322"/>
            <a:ext cx="5426764" cy="225210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552CB8A7-4D1A-D7E4-2246-053F11619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247041"/>
            <a:ext cx="5426764" cy="421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80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</TotalTime>
  <Words>390</Words>
  <Application>Microsoft Office PowerPoint</Application>
  <PresentationFormat>Widescreen</PresentationFormat>
  <Paragraphs>61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Image Search - CBIR</vt:lpstr>
      <vt:lpstr>Flow Chart of how the code goes</vt:lpstr>
      <vt:lpstr>5 different Approaches </vt:lpstr>
      <vt:lpstr>Encountering Problems </vt:lpstr>
      <vt:lpstr>The key attribute (used in accuracy evaluation) for each image is obtainedfrom the folder in which the image belongs, and can also be identified fromthe filename -- &lt;categ_name&gt;/&lt;categ_name&gt;_XXXX.jpg.</vt:lpstr>
      <vt:lpstr>Evaluation:  Color Histogram</vt:lpstr>
      <vt:lpstr>PowerPoint Presentation</vt:lpstr>
      <vt:lpstr>PowerPoint Presentation</vt:lpstr>
      <vt:lpstr>PowerPoint Presentation</vt:lpstr>
      <vt:lpstr>Scores </vt:lpstr>
      <vt:lpstr>Evaluation:  Local Binary Patterns (LBP)</vt:lpstr>
      <vt:lpstr>PowerPoint Presentation</vt:lpstr>
      <vt:lpstr>PowerPoint Presentation</vt:lpstr>
      <vt:lpstr>Scores </vt:lpstr>
      <vt:lpstr>Evaluation:  Histogram of Oriented Gradients (HOG)</vt:lpstr>
      <vt:lpstr>PowerPoint Presentation</vt:lpstr>
      <vt:lpstr>PowerPoint Presentation</vt:lpstr>
      <vt:lpstr>Scores </vt:lpstr>
      <vt:lpstr>Evaluation:  ResNet</vt:lpstr>
      <vt:lpstr>PowerPoint Presentation</vt:lpstr>
      <vt:lpstr>Scores </vt:lpstr>
      <vt:lpstr>PCA</vt:lpstr>
      <vt:lpstr>Evaluation:  Feature Combination</vt:lpstr>
      <vt:lpstr>PowerPoint Presentation</vt:lpstr>
      <vt:lpstr>Text as a Feature: Clip-retrival</vt:lpstr>
      <vt:lpstr>Approach  </vt:lpstr>
      <vt:lpstr>PowerPoint Presentation</vt:lpstr>
      <vt:lpstr>Searching for an image using an image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Search</dc:title>
  <dc:creator>Yasser Salem</dc:creator>
  <cp:lastModifiedBy>Yasser Salem</cp:lastModifiedBy>
  <cp:revision>12</cp:revision>
  <dcterms:created xsi:type="dcterms:W3CDTF">2023-11-05T18:27:12Z</dcterms:created>
  <dcterms:modified xsi:type="dcterms:W3CDTF">2023-11-09T22:56:27Z</dcterms:modified>
</cp:coreProperties>
</file>